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9"/>
  </p:notesMasterIdLst>
  <p:sldIdLst>
    <p:sldId id="256" r:id="rId2"/>
    <p:sldId id="260" r:id="rId3"/>
    <p:sldId id="269" r:id="rId4"/>
    <p:sldId id="268" r:id="rId5"/>
    <p:sldId id="279" r:id="rId6"/>
    <p:sldId id="267" r:id="rId7"/>
    <p:sldId id="275" r:id="rId8"/>
    <p:sldId id="266" r:id="rId9"/>
    <p:sldId id="264" r:id="rId10"/>
    <p:sldId id="265" r:id="rId11"/>
    <p:sldId id="270" r:id="rId12"/>
    <p:sldId id="273" r:id="rId13"/>
    <p:sldId id="277" r:id="rId14"/>
    <p:sldId id="271" r:id="rId15"/>
    <p:sldId id="274" r:id="rId16"/>
    <p:sldId id="272" r:id="rId17"/>
    <p:sldId id="278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9" autoAdjust="0"/>
    <p:restoredTop sz="94660"/>
  </p:normalViewPr>
  <p:slideViewPr>
    <p:cSldViewPr snapToGrid="0">
      <p:cViewPr>
        <p:scale>
          <a:sx n="86" d="100"/>
          <a:sy n="86" d="100"/>
        </p:scale>
        <p:origin x="69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B7776-79E2-490A-BCF2-B241551509C1}" type="datetimeFigureOut">
              <a:rPr lang="fr-FR" smtClean="0"/>
              <a:t>15/10/2018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3248-9612-4532-AD3E-668BC93C20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13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3248-9612-4532-AD3E-668BC93C20B2}" type="slidenum">
              <a:rPr lang="fr-FR" smtClean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50810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Never-</a:t>
            </a:r>
            <a:r>
              <a:rPr lang="fr-F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ending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endParaRPr lang="fr-F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T. Mitchell et al., 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Lifelong Machine Learning Systems: Beyond Learning Algorithms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Daniel L. </a:t>
            </a:r>
            <a:r>
              <a:rPr lang="fr-FR" dirty="0" err="1"/>
              <a:t>Silver</a:t>
            </a:r>
            <a:r>
              <a:rPr lang="fr-FR" dirty="0"/>
              <a:t>, 2013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dirty="0"/>
          </a:p>
          <a:p>
            <a:r>
              <a:rPr lang="en-US" sz="1200" dirty="0"/>
              <a:t>Convergence and No-Regret in Multiagent Learning</a:t>
            </a:r>
          </a:p>
          <a:p>
            <a:r>
              <a:rPr lang="fr-FR" dirty="0"/>
              <a:t>	Michael Bowling et al., 2004</a:t>
            </a:r>
          </a:p>
          <a:p>
            <a:r>
              <a:rPr lang="fr-FR" sz="1200" dirty="0"/>
              <a:t>Emergent </a:t>
            </a:r>
            <a:r>
              <a:rPr lang="fr-FR" sz="1200" dirty="0" err="1"/>
              <a:t>Complexity</a:t>
            </a:r>
            <a:r>
              <a:rPr lang="fr-FR" sz="1200" dirty="0"/>
              <a:t> via multi-agent </a:t>
            </a:r>
            <a:r>
              <a:rPr lang="fr-FR" sz="1200" dirty="0" err="1"/>
              <a:t>competition</a:t>
            </a:r>
            <a:endParaRPr lang="fr-FR" sz="1200" dirty="0"/>
          </a:p>
          <a:p>
            <a:r>
              <a:rPr lang="fr-FR" dirty="0"/>
              <a:t>	</a:t>
            </a:r>
            <a:r>
              <a:rPr lang="fr-FR" dirty="0" err="1"/>
              <a:t>Bansal</a:t>
            </a:r>
            <a:r>
              <a:rPr lang="fr-FR" dirty="0"/>
              <a:t> et al., 2017</a:t>
            </a:r>
          </a:p>
          <a:p>
            <a:r>
              <a:rPr lang="fr-FR" sz="1200" dirty="0"/>
              <a:t>Learning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Opponent</a:t>
            </a:r>
            <a:r>
              <a:rPr lang="fr-FR" sz="1200" dirty="0"/>
              <a:t>-Learning </a:t>
            </a:r>
            <a:r>
              <a:rPr lang="fr-FR" sz="1200" dirty="0" err="1"/>
              <a:t>Awareness</a:t>
            </a:r>
            <a:endParaRPr lang="fr-FR" sz="1200" dirty="0"/>
          </a:p>
          <a:p>
            <a:r>
              <a:rPr lang="fr-FR" dirty="0"/>
              <a:t>	</a:t>
            </a:r>
            <a:r>
              <a:rPr lang="fr-FR" dirty="0" err="1"/>
              <a:t>Foerster</a:t>
            </a:r>
            <a:r>
              <a:rPr lang="fr-FR" dirty="0"/>
              <a:t> et al. 2018</a:t>
            </a:r>
          </a:p>
          <a:p>
            <a:endParaRPr lang="fr-FR" dirty="0"/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3248-9612-4532-AD3E-668BC93C20B2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50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AB06-1619-4761-914D-FF9D80D8F967}" type="datetime1">
              <a:rPr lang="fr-FR" smtClean="0"/>
              <a:t>15/10/2018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23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B8-B7FE-40D0-B0FF-57494F6A60CE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2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DCA-91DE-4860-BBE3-A9F4260BDD23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38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2CAC6-823A-42C5-B471-858DA550E0DF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20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73F1-6605-4B8C-94BD-8B3519E4DA38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06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69-C334-478B-9D8E-D93283E88C01}" type="datetime1">
              <a:rPr lang="fr-FR" smtClean="0"/>
              <a:t>15/10/2018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5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6A-635B-4E2E-9F6E-DC9AEC6A67AE}" type="datetime1">
              <a:rPr lang="fr-FR" smtClean="0"/>
              <a:t>15/10/2018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82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F2D6-2EDA-48BA-8A5D-D083BF5C1354}" type="datetime1">
              <a:rPr lang="fr-FR" smtClean="0"/>
              <a:t>15/10/2018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70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582A-52F4-4EBC-9D13-A3FC1E7C35E4}" type="datetime1">
              <a:rPr lang="fr-FR" smtClean="0"/>
              <a:t>15/10/2018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68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6A10-EE27-4AAA-ADED-20118D5FD8E2}" type="datetime1">
              <a:rPr lang="fr-FR" smtClean="0"/>
              <a:t>15/10/2018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25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6B79-6B43-4F52-BDBE-BC72528D2310}" type="datetime1">
              <a:rPr lang="fr-FR" smtClean="0"/>
              <a:t>15/10/2018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81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78806FB-F750-4EED-ABD0-DA7F806FE28F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250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gif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579B4-4959-4283-8F7C-9B34BDBC2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828259"/>
            <a:ext cx="10782300" cy="1752287"/>
          </a:xfrm>
        </p:spPr>
        <p:txBody>
          <a:bodyPr>
            <a:normAutofit/>
          </a:bodyPr>
          <a:lstStyle/>
          <a:p>
            <a:pPr algn="ctr"/>
            <a:r>
              <a:rPr lang="en-US" sz="4400" b="1"/>
              <a:t>Continuous Adaptation via Meta-Learning in Nonstationary and Competitive Environments</a:t>
            </a:r>
            <a:br>
              <a:rPr lang="fr-FR" sz="4400" b="1" dirty="0"/>
            </a:br>
            <a:r>
              <a:rPr lang="fr-FR" sz="2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ICLR 2018</a:t>
            </a:r>
            <a:endParaRPr lang="fr-FR" sz="2400" b="1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29116B-68AF-4BE0-B523-B96C05B04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58567" y="6313896"/>
            <a:ext cx="4152533" cy="466133"/>
          </a:xfrm>
        </p:spPr>
        <p:txBody>
          <a:bodyPr>
            <a:noAutofit/>
          </a:bodyPr>
          <a:lstStyle/>
          <a:p>
            <a:r>
              <a:rPr lang="fr-FR" sz="3600" dirty="0"/>
              <a:t>UQAC - Lecoq Simon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32C58E6A-E486-4CAC-9564-11BD88A539EE}"/>
              </a:ext>
            </a:extLst>
          </p:cNvPr>
          <p:cNvSpPr txBox="1">
            <a:spLocks/>
          </p:cNvSpPr>
          <p:nvPr/>
        </p:nvSpPr>
        <p:spPr>
          <a:xfrm>
            <a:off x="1481899" y="2362467"/>
            <a:ext cx="9228201" cy="466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Analyse d’article</a:t>
            </a:r>
          </a:p>
        </p:txBody>
      </p:sp>
    </p:spTree>
    <p:extLst>
      <p:ext uri="{BB962C8B-B14F-4D97-AF65-F5344CB8AC3E}">
        <p14:creationId xmlns:p14="http://schemas.microsoft.com/office/powerpoint/2010/main" val="246987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Expérimentation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3B3F7DC-17E8-483A-B31C-53E7A05693DE}"/>
              </a:ext>
            </a:extLst>
          </p:cNvPr>
          <p:cNvSpPr txBox="1"/>
          <p:nvPr/>
        </p:nvSpPr>
        <p:spPr>
          <a:xfrm>
            <a:off x="5020143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Paramètres</a:t>
            </a:r>
            <a:r>
              <a:rPr lang="fr-FR" sz="2400" dirty="0"/>
              <a:t> 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A97A469-31F9-4FE5-977F-C86B8FAD0868}"/>
              </a:ext>
            </a:extLst>
          </p:cNvPr>
          <p:cNvSpPr txBox="1"/>
          <p:nvPr/>
        </p:nvSpPr>
        <p:spPr>
          <a:xfrm>
            <a:off x="496933" y="2275652"/>
            <a:ext cx="267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Morphologies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75A1041-18EF-445C-89C9-E18C7C3A730A}"/>
              </a:ext>
            </a:extLst>
          </p:cNvPr>
          <p:cNvSpPr txBox="1"/>
          <p:nvPr/>
        </p:nvSpPr>
        <p:spPr>
          <a:xfrm>
            <a:off x="4390374" y="2275652"/>
            <a:ext cx="316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Politiques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84CFB49-6C88-4464-A14B-9731A2B23A75}"/>
              </a:ext>
            </a:extLst>
          </p:cNvPr>
          <p:cNvSpPr txBox="1"/>
          <p:nvPr/>
        </p:nvSpPr>
        <p:spPr>
          <a:xfrm>
            <a:off x="8484060" y="2275652"/>
            <a:ext cx="3205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Méthodes d’adaptation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7367977-DD47-4DBB-8F45-629FE45A3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42" y="2737316"/>
            <a:ext cx="1513088" cy="128941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FDEC72E-02FC-4D2F-8D97-50AA0948F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0" y="4300501"/>
            <a:ext cx="1735274" cy="1538976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7E0E5A76-6CC2-4322-AC95-D97C874D5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8" y="3337198"/>
            <a:ext cx="1223905" cy="121154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9E56C0-ACCB-49D2-8EDB-0012EA10A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90" y="2697925"/>
            <a:ext cx="1364742" cy="13681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0CBE33-CC0F-4CDE-8F84-97B898101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97" y="4327851"/>
            <a:ext cx="1480528" cy="148427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9BACD7-F5AC-4BFD-8ED5-AA41D61EF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32" y="3352726"/>
            <a:ext cx="1535090" cy="15389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37882CCA-FE3B-4A0C-B061-42CFDD521F6B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C7B98BC-3947-4D60-8D52-653C409F5C8A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1EFA3BF-E202-462C-B798-42028FED6966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17A5C34-BF42-42A0-9D17-5D28CEDDF9D7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5B75E57-2B6D-4B03-9A96-CE36E1444D93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FBF4595-210E-4E32-9D0B-D47022A22903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270E2B3-1981-4C9F-B2AA-FA95F71D6C2B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026F199-45F3-4062-ACF4-97BB4F99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10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B04A7F-66C0-4304-ABAE-AA5150F648E2}"/>
              </a:ext>
            </a:extLst>
          </p:cNvPr>
          <p:cNvSpPr txBox="1"/>
          <p:nvPr/>
        </p:nvSpPr>
        <p:spPr>
          <a:xfrm>
            <a:off x="9660912" y="2837964"/>
            <a:ext cx="74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∅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CA2569B-E12A-4DAC-AB68-FE4E910E1F9C}"/>
              </a:ext>
            </a:extLst>
          </p:cNvPr>
          <p:cNvSpPr txBox="1"/>
          <p:nvPr/>
        </p:nvSpPr>
        <p:spPr>
          <a:xfrm>
            <a:off x="8596284" y="3780299"/>
            <a:ext cx="298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Tracking</a:t>
            </a:r>
            <a:r>
              <a:rPr lang="fr-FR" sz="3600" dirty="0"/>
              <a:t> (PPO)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34BF285-709A-49C4-ADB3-3A9751061ABD}"/>
              </a:ext>
            </a:extLst>
          </p:cNvPr>
          <p:cNvSpPr txBox="1"/>
          <p:nvPr/>
        </p:nvSpPr>
        <p:spPr>
          <a:xfrm>
            <a:off x="8112927" y="5072187"/>
            <a:ext cx="394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Méta-apprentissage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05AAFB3-52BB-4AEC-AC22-98E0D6A39E34}"/>
              </a:ext>
            </a:extLst>
          </p:cNvPr>
          <p:cNvSpPr txBox="1"/>
          <p:nvPr/>
        </p:nvSpPr>
        <p:spPr>
          <a:xfrm>
            <a:off x="8682948" y="4434031"/>
            <a:ext cx="276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Implicite (RL²)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C17568A-58E8-47EC-B47E-6FDA944974B6}"/>
              </a:ext>
            </a:extLst>
          </p:cNvPr>
          <p:cNvSpPr txBox="1"/>
          <p:nvPr/>
        </p:nvSpPr>
        <p:spPr>
          <a:xfrm>
            <a:off x="4390374" y="5722523"/>
            <a:ext cx="275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de l’image :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Fjodor</a:t>
            </a:r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Van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Veen</a:t>
            </a:r>
            <a:endParaRPr lang="fr-FR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fr-FR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0792C69-E523-4F42-BE44-EA65F4BC6061}"/>
              </a:ext>
            </a:extLst>
          </p:cNvPr>
          <p:cNvSpPr txBox="1"/>
          <p:nvPr/>
        </p:nvSpPr>
        <p:spPr>
          <a:xfrm>
            <a:off x="5097970" y="3673766"/>
            <a:ext cx="927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MLP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3F43A54A-2BAB-40BD-AA0D-6FFEAF6F2896}"/>
              </a:ext>
            </a:extLst>
          </p:cNvPr>
          <p:cNvSpPr txBox="1"/>
          <p:nvPr/>
        </p:nvSpPr>
        <p:spPr>
          <a:xfrm>
            <a:off x="6583575" y="4397436"/>
            <a:ext cx="1125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LSTM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2349CFF-6C5C-411C-83F6-DFBB7EECFBBA}"/>
              </a:ext>
            </a:extLst>
          </p:cNvPr>
          <p:cNvSpPr txBox="1"/>
          <p:nvPr/>
        </p:nvSpPr>
        <p:spPr>
          <a:xfrm>
            <a:off x="5598221" y="5195298"/>
            <a:ext cx="927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RL²</a:t>
            </a:r>
          </a:p>
        </p:txBody>
      </p:sp>
    </p:spTree>
    <p:extLst>
      <p:ext uri="{BB962C8B-B14F-4D97-AF65-F5344CB8AC3E}">
        <p14:creationId xmlns:p14="http://schemas.microsoft.com/office/powerpoint/2010/main" val="20479406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Résultats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D6936-68A3-4B69-95E6-ECEC8910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11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E51098-F94F-4EE6-8B6F-3CDA7BD39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22" y="2082016"/>
            <a:ext cx="9168954" cy="205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3BE743-825E-4CA0-99A8-04C549F55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9" y="4418393"/>
            <a:ext cx="5715000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830B6AC-EE21-4EEE-9AA8-079609988596}"/>
              </a:ext>
            </a:extLst>
          </p:cNvPr>
          <p:cNvSpPr txBox="1"/>
          <p:nvPr/>
        </p:nvSpPr>
        <p:spPr>
          <a:xfrm>
            <a:off x="2781249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Test de motricité</a:t>
            </a:r>
            <a:endParaRPr lang="fr-FR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FB3FF84-87EE-4968-99EF-95A75A9C3E65}"/>
              </a:ext>
            </a:extLst>
          </p:cNvPr>
          <p:cNvSpPr txBox="1"/>
          <p:nvPr/>
        </p:nvSpPr>
        <p:spPr>
          <a:xfrm>
            <a:off x="4328848" y="6003838"/>
            <a:ext cx="927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MLP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141994-55BC-4F62-9E3C-FDA1A9E6BE17}"/>
              </a:ext>
            </a:extLst>
          </p:cNvPr>
          <p:cNvSpPr txBox="1"/>
          <p:nvPr/>
        </p:nvSpPr>
        <p:spPr>
          <a:xfrm>
            <a:off x="6210319" y="6003839"/>
            <a:ext cx="339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MLP + Meta-update</a:t>
            </a:r>
          </a:p>
        </p:txBody>
      </p:sp>
    </p:spTree>
    <p:extLst>
      <p:ext uri="{BB962C8B-B14F-4D97-AF65-F5344CB8AC3E}">
        <p14:creationId xmlns:p14="http://schemas.microsoft.com/office/powerpoint/2010/main" val="8331309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Résultats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D6936-68A3-4B69-95E6-ECEC8910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12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07F65D-E234-4E5C-A12C-6FD01000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47" y="2810039"/>
            <a:ext cx="8803506" cy="192448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4D5F2C6-A60D-40BD-8B1A-765A9BA4E9E4}"/>
              </a:ext>
            </a:extLst>
          </p:cNvPr>
          <p:cNvSpPr txBox="1"/>
          <p:nvPr/>
        </p:nvSpPr>
        <p:spPr>
          <a:xfrm>
            <a:off x="2781249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Compétition de Sumo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815777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Résultats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D6936-68A3-4B69-95E6-ECEC8910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13</a:t>
            </a:fld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D5F2C6-A60D-40BD-8B1A-765A9BA4E9E4}"/>
              </a:ext>
            </a:extLst>
          </p:cNvPr>
          <p:cNvSpPr txBox="1"/>
          <p:nvPr/>
        </p:nvSpPr>
        <p:spPr>
          <a:xfrm>
            <a:off x="2781249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Compétition de Sumo</a:t>
            </a:r>
            <a:endParaRPr lang="fr-FR" sz="24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9B105C2-3E1C-4B7C-8544-A31F225C1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46" y="2306574"/>
            <a:ext cx="6460763" cy="38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977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Critique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90E647-A7BD-4E6B-A358-018D488D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14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377D15-82A5-4179-9EEB-E2BC56E8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13" y="2471650"/>
            <a:ext cx="9093373" cy="210684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FBF45C1-4249-4280-9461-4E99B52B5532}"/>
              </a:ext>
            </a:extLst>
          </p:cNvPr>
          <p:cNvSpPr txBox="1"/>
          <p:nvPr/>
        </p:nvSpPr>
        <p:spPr>
          <a:xfrm>
            <a:off x="2781249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Limitations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6152190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Critique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90E647-A7BD-4E6B-A358-018D488D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15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53E96E-6BE4-4649-B512-F6CB2214C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24" y="2483759"/>
            <a:ext cx="5715000" cy="32194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4BBA27D-0FCF-4A48-8F6A-9BA28B74AB09}"/>
              </a:ext>
            </a:extLst>
          </p:cNvPr>
          <p:cNvSpPr txBox="1"/>
          <p:nvPr/>
        </p:nvSpPr>
        <p:spPr>
          <a:xfrm>
            <a:off x="2781249" y="1198578"/>
            <a:ext cx="481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Coopération dans la compétitivité</a:t>
            </a:r>
            <a:endParaRPr lang="fr-FR" sz="2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5E24358-D34F-4E03-88DA-28897EA0CD9F}"/>
              </a:ext>
            </a:extLst>
          </p:cNvPr>
          <p:cNvSpPr txBox="1"/>
          <p:nvPr/>
        </p:nvSpPr>
        <p:spPr>
          <a:xfrm>
            <a:off x="4210503" y="5722523"/>
            <a:ext cx="4520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: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Deepmind</a:t>
            </a:r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– Capture de drapeau sur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Quake</a:t>
            </a:r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0384309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Conclusion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1844B6-D8F7-4010-BC8E-2A388C8F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878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1329871" y="2891857"/>
            <a:ext cx="94490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4800" b="1" dirty="0"/>
              <a:t>Merci de votre attention !</a:t>
            </a:r>
          </a:p>
          <a:p>
            <a:pPr algn="ctr"/>
            <a:r>
              <a:rPr lang="fr-FR" sz="32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Des questions ?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182650932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ZoneTexte 46">
            <a:extLst>
              <a:ext uri="{FF2B5EF4-FFF2-40B4-BE49-F238E27FC236}">
                <a16:creationId xmlns:a16="http://schemas.microsoft.com/office/drawing/2014/main" id="{2280BD3D-793C-4D47-851B-80635BCE97CC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28D445B-8617-43F0-9E49-0C12E2E3DA0E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E6B6920-8D0C-429E-B388-457925C1A132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70B6B74-DF07-4103-9CF7-D8A681B16E9B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DDC3732-3B82-4C88-A661-7EA633064FBC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3066618-8EAE-436D-B05C-632919ECB8DE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D1323FB-33F5-4324-82AF-4146CDEF64E0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54" name="Espace réservé du numéro de diapositive 53">
            <a:extLst>
              <a:ext uri="{FF2B5EF4-FFF2-40B4-BE49-F238E27FC236}">
                <a16:creationId xmlns:a16="http://schemas.microsoft.com/office/drawing/2014/main" id="{8B5807ED-F183-4870-8198-A4CBF102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2</a:t>
            </a:fld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1E54812-7016-4DE2-8BDD-A89DD4D56153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Plan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1F769AE-C10E-49F9-BDE6-49FC934960E1}"/>
              </a:ext>
            </a:extLst>
          </p:cNvPr>
          <p:cNvSpPr txBox="1"/>
          <p:nvPr/>
        </p:nvSpPr>
        <p:spPr>
          <a:xfrm>
            <a:off x="1355652" y="1770322"/>
            <a:ext cx="32057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400" b="1" dirty="0"/>
              <a:t>Contexte</a:t>
            </a:r>
          </a:p>
          <a:p>
            <a:pPr marL="342900" indent="-342900">
              <a:buAutoNum type="arabicPeriod"/>
            </a:pPr>
            <a:r>
              <a:rPr lang="fr-FR" sz="2400" b="1" dirty="0"/>
              <a:t>Prérequis</a:t>
            </a:r>
          </a:p>
          <a:p>
            <a:pPr marL="342900" indent="-342900">
              <a:buAutoNum type="arabicPeriod"/>
            </a:pPr>
            <a:r>
              <a:rPr lang="fr-FR" sz="2400" b="1" dirty="0"/>
              <a:t>Travaux connexes</a:t>
            </a:r>
          </a:p>
          <a:p>
            <a:pPr marL="342900" indent="-342900">
              <a:buAutoNum type="arabicPeriod"/>
            </a:pPr>
            <a:r>
              <a:rPr lang="fr-FR" sz="2400" b="1" dirty="0"/>
              <a:t>Proposition</a:t>
            </a:r>
          </a:p>
          <a:p>
            <a:pPr marL="342900" indent="-342900">
              <a:buAutoNum type="arabicPeriod"/>
            </a:pPr>
            <a:r>
              <a:rPr lang="fr-FR" sz="2400" b="1" dirty="0"/>
              <a:t>Résultats</a:t>
            </a:r>
          </a:p>
          <a:p>
            <a:pPr marL="342900" indent="-342900">
              <a:buAutoNum type="arabicPeriod"/>
            </a:pPr>
            <a:r>
              <a:rPr lang="fr-FR" sz="2400" b="1" dirty="0"/>
              <a:t>Critique</a:t>
            </a:r>
          </a:p>
          <a:p>
            <a:pPr marL="342900" indent="-342900">
              <a:buAutoNum type="arabicPeriod"/>
            </a:pPr>
            <a:r>
              <a:rPr lang="fr-FR" sz="24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2540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9E96DED6-8AF6-4219-BD67-975C178F8479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71D3E2E-CCD3-4B24-970D-F0482552415D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D4D307B-4F8B-412A-AF3E-4A0815D1AA76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AB13BFD-8A03-4425-83DE-3049A5B065F5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B21EF75-0661-48E9-8F69-8F0D9B6539E3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68A2418-8B45-4E9E-BAAB-82CC83CF0510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9819995-D5EE-4EE3-88DA-3D99C89B2242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Contexte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EB47AE0F-522B-4803-B544-6F733CBC28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9679" y="4093497"/>
            <a:ext cx="2220720" cy="222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57893F15-430F-496B-9E18-3609D57C3B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2502" y="4093498"/>
            <a:ext cx="2220719" cy="222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576FD9-1948-435C-9785-56C4FA71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3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DFEDE1A-7FCE-4A68-97FB-1404D3E540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8352" y="4093497"/>
            <a:ext cx="2220719" cy="222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BC0A7ED-564A-46C7-9D4D-A6048057834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0427" y="4093497"/>
            <a:ext cx="2220719" cy="222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DCCBF593-74D0-496B-9728-CF654229A876}"/>
              </a:ext>
            </a:extLst>
          </p:cNvPr>
          <p:cNvSpPr txBox="1"/>
          <p:nvPr/>
        </p:nvSpPr>
        <p:spPr>
          <a:xfrm>
            <a:off x="1039660" y="6328250"/>
            <a:ext cx="40857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des images : Stats and bots,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Wired</a:t>
            </a:r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, AFP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CCE295B0-D079-4F6F-B99E-53567738711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550427" y="1766458"/>
            <a:ext cx="2220720" cy="222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5983AF4B-C80D-4B6C-A844-34EDCE5D2C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81909" y="1766455"/>
            <a:ext cx="2220721" cy="222072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308E6182-031C-498A-B624-535C3FA03A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118352" y="1766458"/>
            <a:ext cx="2220719" cy="22207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BAFF46A7-FB1A-4BBC-B24D-9DA3FD11081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13392" y="1766455"/>
            <a:ext cx="2220720" cy="22207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61079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44F92E3-5C35-4BF2-9A44-15E2D77D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58" y="2599792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2FE3C6-4C7A-4FDF-ADEF-FE5B1474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71" y="2573802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Prérequis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987705E-A639-4589-A491-4FB6484FFB4F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E700C31-3DE5-49AC-BC99-25A926430C29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66026CF-D5A9-4BB5-A156-95543502BCA6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E9FD429-3EDA-45D2-A82C-A273FC91783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BEB55BF-96BD-4C3C-804B-AE06C4DBBE8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52899A5-722A-4303-A1A2-763DCE2ABB98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37583A4-4825-44A8-A414-580F1D897E64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F8E77B-AED1-43D7-A17C-1A6BC47D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4</a:t>
            </a:fld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1983764-F6AF-4DE1-845E-A4521D95392A}"/>
              </a:ext>
            </a:extLst>
          </p:cNvPr>
          <p:cNvSpPr txBox="1"/>
          <p:nvPr/>
        </p:nvSpPr>
        <p:spPr>
          <a:xfrm>
            <a:off x="6864872" y="1934328"/>
            <a:ext cx="267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Non stationnarité 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D5FC033-0BDA-4F0C-ADFF-D983D0D1DFB9}"/>
              </a:ext>
            </a:extLst>
          </p:cNvPr>
          <p:cNvSpPr txBox="1"/>
          <p:nvPr/>
        </p:nvSpPr>
        <p:spPr>
          <a:xfrm>
            <a:off x="2047499" y="1934328"/>
            <a:ext cx="316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Méta-apprentissage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85E6A53F-0F79-40B0-8C2D-666E3159163E}"/>
              </a:ext>
            </a:extLst>
          </p:cNvPr>
          <p:cNvSpPr txBox="1"/>
          <p:nvPr/>
        </p:nvSpPr>
        <p:spPr>
          <a:xfrm>
            <a:off x="6723556" y="5445157"/>
            <a:ext cx="267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de l’image : giphy.com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53B054D-7947-423D-AEF2-F1284A93088A}"/>
              </a:ext>
            </a:extLst>
          </p:cNvPr>
          <p:cNvSpPr txBox="1"/>
          <p:nvPr/>
        </p:nvSpPr>
        <p:spPr>
          <a:xfrm>
            <a:off x="2166497" y="5451403"/>
            <a:ext cx="267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: Berkeley AI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research</a:t>
            </a:r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lab</a:t>
            </a:r>
            <a:endParaRPr lang="fr-FR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2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Prérequis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0548F8-0DE6-43DA-BB55-915861BE045F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CE5C2E9-9E0D-4105-A9B1-0ADAB43D735B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584719D-1232-4E04-B408-97CBCD67A82E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E29D00-4C74-471A-9E0E-89D069B3E288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40000"/>
                    <a:lumOff val="6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9A281E9-0F32-4D5B-AA7A-30B040255F82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FCBBFF5-B6DC-4DEB-911D-8FA99FA9C4D3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80F9640-3131-4342-9F48-5FC39631A77C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04610A-A60D-4A90-A669-1A6436C8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5</a:t>
            </a:fld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AC389E-F345-42E2-A0E3-D153CF743984}"/>
              </a:ext>
            </a:extLst>
          </p:cNvPr>
          <p:cNvSpPr/>
          <p:nvPr/>
        </p:nvSpPr>
        <p:spPr>
          <a:xfrm>
            <a:off x="1546682" y="2097071"/>
            <a:ext cx="881415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4400" b="1" dirty="0" err="1"/>
              <a:t>Environnement</a:t>
            </a:r>
            <a:r>
              <a:rPr lang="en-US" sz="4400" b="1" dirty="0"/>
              <a:t> non </a:t>
            </a:r>
            <a:r>
              <a:rPr lang="en-US" sz="4400" b="1" dirty="0" err="1"/>
              <a:t>stationnaire</a:t>
            </a:r>
            <a:endParaRPr lang="en-US" sz="4400" dirty="0">
              <a:solidFill>
                <a:schemeClr val="accent1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A4DBBA-FA1C-460A-A4D2-65C7B18DC5A1}"/>
              </a:ext>
            </a:extLst>
          </p:cNvPr>
          <p:cNvSpPr/>
          <p:nvPr/>
        </p:nvSpPr>
        <p:spPr>
          <a:xfrm>
            <a:off x="1884774" y="2955110"/>
            <a:ext cx="160447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 dirty="0"/>
              <a:t>Complexe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D9542A-407F-4E7D-ABBC-57A629A097BC}"/>
              </a:ext>
            </a:extLst>
          </p:cNvPr>
          <p:cNvSpPr/>
          <p:nvPr/>
        </p:nvSpPr>
        <p:spPr>
          <a:xfrm>
            <a:off x="5295724" y="2971652"/>
            <a:ext cx="13160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 dirty="0"/>
              <a:t>Continu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7EE75E3-A513-4BC2-BB6A-B2785D777A1A}"/>
              </a:ext>
            </a:extLst>
          </p:cNvPr>
          <p:cNvSpPr/>
          <p:nvPr/>
        </p:nvSpPr>
        <p:spPr>
          <a:xfrm>
            <a:off x="8920785" y="2987453"/>
            <a:ext cx="126329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da-DK" sz="2800" dirty="0"/>
              <a:t>Evolutif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920228E5-C48F-46E5-8A35-5594E8EEB1CC}"/>
              </a:ext>
            </a:extLst>
          </p:cNvPr>
          <p:cNvGrpSpPr/>
          <p:nvPr/>
        </p:nvGrpSpPr>
        <p:grpSpPr>
          <a:xfrm>
            <a:off x="1688925" y="3785062"/>
            <a:ext cx="8814150" cy="1918147"/>
            <a:chOff x="1525845" y="3785062"/>
            <a:chExt cx="8814150" cy="191814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94CC75E8-9847-44A3-AB02-F8560144AD15}"/>
                </a:ext>
              </a:extLst>
            </p:cNvPr>
            <p:cNvSpPr/>
            <p:nvPr/>
          </p:nvSpPr>
          <p:spPr>
            <a:xfrm>
              <a:off x="1525845" y="5118434"/>
              <a:ext cx="8814150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sz="3200" b="1" dirty="0" err="1"/>
                <a:t>Apprentissage</a:t>
              </a:r>
              <a:r>
                <a:rPr lang="en-US" sz="3200" b="1" dirty="0"/>
                <a:t> difficile</a:t>
              </a:r>
              <a:endParaRPr lang="en-US" sz="3200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cxnSp>
          <p:nvCxnSpPr>
            <p:cNvPr id="7" name="Connecteur droit avec flèche 6">
              <a:extLst>
                <a:ext uri="{FF2B5EF4-FFF2-40B4-BE49-F238E27FC236}">
                  <a16:creationId xmlns:a16="http://schemas.microsoft.com/office/drawing/2014/main" id="{347C0FA4-A0EB-4239-A8F4-616CF3F516A0}"/>
                </a:ext>
              </a:extLst>
            </p:cNvPr>
            <p:cNvCxnSpPr>
              <a:cxnSpLocks/>
            </p:cNvCxnSpPr>
            <p:nvPr/>
          </p:nvCxnSpPr>
          <p:spPr>
            <a:xfrm>
              <a:off x="5813367" y="3785062"/>
              <a:ext cx="0" cy="1052945"/>
            </a:xfrm>
            <a:prstGeom prst="straightConnector1">
              <a:avLst/>
            </a:prstGeom>
            <a:ln w="76200">
              <a:solidFill>
                <a:srgbClr val="FFFFFF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89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Travaux connexes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C83EB2-7CFB-42A1-87E1-6D9F3EA0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6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6AAAB9-7814-4038-8CC1-E6B09119D1DE}"/>
              </a:ext>
            </a:extLst>
          </p:cNvPr>
          <p:cNvSpPr txBox="1"/>
          <p:nvPr/>
        </p:nvSpPr>
        <p:spPr>
          <a:xfrm>
            <a:off x="6337695" y="2397122"/>
            <a:ext cx="4953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Apprentissage perpétuel</a:t>
            </a:r>
          </a:p>
          <a:p>
            <a:pPr algn="ctr"/>
            <a:r>
              <a:rPr lang="fr-FR" sz="2800" b="1" dirty="0"/>
              <a:t>« Never </a:t>
            </a:r>
            <a:r>
              <a:rPr lang="fr-FR" sz="2800" b="1" dirty="0" err="1"/>
              <a:t>ending</a:t>
            </a:r>
            <a:r>
              <a:rPr lang="fr-FR" sz="2800" b="1" dirty="0"/>
              <a:t> </a:t>
            </a:r>
            <a:r>
              <a:rPr lang="fr-FR" sz="2800" b="1" dirty="0" err="1"/>
              <a:t>learning</a:t>
            </a:r>
            <a:r>
              <a:rPr lang="fr-FR" sz="2800" b="1" dirty="0"/>
              <a:t> »</a:t>
            </a:r>
            <a:endParaRPr lang="fr-FR" dirty="0"/>
          </a:p>
          <a:p>
            <a:pPr algn="ctr"/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Carlson et al., 2010</a:t>
            </a:r>
          </a:p>
          <a:p>
            <a:pPr algn="ctr"/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T. Mitchell et al., 2018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03666D3-2480-4DCF-A18C-BB751BB728FE}"/>
              </a:ext>
            </a:extLst>
          </p:cNvPr>
          <p:cNvSpPr txBox="1"/>
          <p:nvPr/>
        </p:nvSpPr>
        <p:spPr>
          <a:xfrm>
            <a:off x="518349" y="2413085"/>
            <a:ext cx="482273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Apprentissage continu </a:t>
            </a:r>
          </a:p>
          <a:p>
            <a:pPr algn="ctr"/>
            <a:r>
              <a:rPr lang="fr-FR" sz="2800" b="1" dirty="0"/>
              <a:t>« </a:t>
            </a:r>
            <a:r>
              <a:rPr lang="fr-FR" sz="2800" b="1" dirty="0" err="1"/>
              <a:t>Lifelong</a:t>
            </a:r>
            <a:r>
              <a:rPr lang="fr-FR" sz="2800" b="1" dirty="0"/>
              <a:t> </a:t>
            </a:r>
            <a:r>
              <a:rPr lang="fr-FR" sz="2800" b="1" dirty="0" err="1"/>
              <a:t>learning</a:t>
            </a:r>
            <a:r>
              <a:rPr lang="fr-FR" sz="2800" b="1" dirty="0"/>
              <a:t> »</a:t>
            </a:r>
            <a:endParaRPr lang="fr-FR" dirty="0"/>
          </a:p>
          <a:p>
            <a:pPr algn="ctr"/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Daniel L. </a:t>
            </a:r>
            <a:r>
              <a:rPr lang="fr-F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Silver</a:t>
            </a: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al., 2013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CB73D39-65F8-4FD5-BE36-BB7667CC4265}"/>
              </a:ext>
            </a:extLst>
          </p:cNvPr>
          <p:cNvSpPr txBox="1"/>
          <p:nvPr/>
        </p:nvSpPr>
        <p:spPr>
          <a:xfrm>
            <a:off x="3234627" y="4860482"/>
            <a:ext cx="5579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Environnements multi-agents</a:t>
            </a:r>
          </a:p>
          <a:p>
            <a:pPr algn="ctr"/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Michael Bowling et al., 2004</a:t>
            </a:r>
          </a:p>
          <a:p>
            <a:pPr algn="ctr"/>
            <a:r>
              <a:rPr lang="fr-FR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Foerster</a:t>
            </a:r>
            <a:r>
              <a:rPr lang="fr-FR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al., 2018</a:t>
            </a:r>
          </a:p>
        </p:txBody>
      </p:sp>
    </p:spTree>
    <p:extLst>
      <p:ext uri="{BB962C8B-B14F-4D97-AF65-F5344CB8AC3E}">
        <p14:creationId xmlns:p14="http://schemas.microsoft.com/office/powerpoint/2010/main" val="25067972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Proposition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0548F8-0DE6-43DA-BB55-915861BE045F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CE5C2E9-9E0D-4105-A9B1-0ADAB43D735B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584719D-1232-4E04-B408-97CBCD67A82E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E29D00-4C74-471A-9E0E-89D069B3E288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9A281E9-0F32-4D5B-AA7A-30B040255F82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FCBBFF5-B6DC-4DEB-911D-8FA99FA9C4D3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80F9640-3131-4342-9F48-5FC39631A77C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04610A-A60D-4A90-A669-1A6436C8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7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1E27B6-0BA3-4F73-930A-33F245CC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1" y="3202672"/>
            <a:ext cx="3114675" cy="666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AC389E-F345-42E2-A0E3-D153CF743984}"/>
              </a:ext>
            </a:extLst>
          </p:cNvPr>
          <p:cNvSpPr/>
          <p:nvPr/>
        </p:nvSpPr>
        <p:spPr>
          <a:xfrm>
            <a:off x="2640787" y="2359021"/>
            <a:ext cx="6910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Model-Agnostic Meta-Learning for Fast Adaptation of Deep Networks </a:t>
            </a:r>
          </a:p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Finn et al., 2017</a:t>
            </a:r>
          </a:p>
        </p:txBody>
      </p:sp>
    </p:spTree>
    <p:extLst>
      <p:ext uri="{BB962C8B-B14F-4D97-AF65-F5344CB8AC3E}">
        <p14:creationId xmlns:p14="http://schemas.microsoft.com/office/powerpoint/2010/main" val="23658611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Proposition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0548F8-0DE6-43DA-BB55-915861BE045F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CE5C2E9-9E0D-4105-A9B1-0ADAB43D735B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584719D-1232-4E04-B408-97CBCD67A82E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E29D00-4C74-471A-9E0E-89D069B3E288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9A281E9-0F32-4D5B-AA7A-30B040255F82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FCBBFF5-B6DC-4DEB-911D-8FA99FA9C4D3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80F9640-3131-4342-9F48-5FC39631A77C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04610A-A60D-4A90-A669-1A6436C8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8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A0B54CA-A411-4EC4-A275-BE1C0E3A7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43" y="2091998"/>
            <a:ext cx="6399555" cy="37661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53C398-1234-4574-BE31-4D773DBA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40" y="2091997"/>
            <a:ext cx="6399555" cy="3766175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37F1BB04-56D9-4D2A-AE3B-36000A515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9" y="2091996"/>
            <a:ext cx="6399556" cy="376617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88482909-A534-4A0D-9135-CD15B5ACE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9" y="2084843"/>
            <a:ext cx="6399556" cy="3766176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068D1026-473C-42AA-A67E-BAD0EDE80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6" y="2099151"/>
            <a:ext cx="6399556" cy="3766176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CB8D76E-681D-4788-A91F-1CE219BEF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0" y="2099149"/>
            <a:ext cx="6399556" cy="3766176"/>
          </a:xfrm>
          <a:prstGeom prst="rect">
            <a:avLst/>
          </a:prstGeom>
        </p:spPr>
      </p:pic>
      <p:pic>
        <p:nvPicPr>
          <p:cNvPr id="2049" name="Image 2048">
            <a:extLst>
              <a:ext uri="{FF2B5EF4-FFF2-40B4-BE49-F238E27FC236}">
                <a16:creationId xmlns:a16="http://schemas.microsoft.com/office/drawing/2014/main" id="{4E20EF86-E36F-4CDE-BE8A-0F0312AFF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0" y="2097106"/>
            <a:ext cx="6399556" cy="37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8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>
            <a:extLst>
              <a:ext uri="{FF2B5EF4-FFF2-40B4-BE49-F238E27FC236}">
                <a16:creationId xmlns:a16="http://schemas.microsoft.com/office/drawing/2014/main" id="{D6767F85-C513-4B8E-B067-6CD72A68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11" y="2789453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Expérimentation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3B3F7DC-17E8-483A-B31C-53E7A05693DE}"/>
              </a:ext>
            </a:extLst>
          </p:cNvPr>
          <p:cNvSpPr txBox="1"/>
          <p:nvPr/>
        </p:nvSpPr>
        <p:spPr>
          <a:xfrm>
            <a:off x="5020143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Environnements</a:t>
            </a:r>
            <a:r>
              <a:rPr lang="fr-FR" sz="2400" dirty="0"/>
              <a:t> </a:t>
            </a:r>
          </a:p>
        </p:txBody>
      </p:sp>
      <p:pic>
        <p:nvPicPr>
          <p:cNvPr id="44" name="Picture 2" descr="[resize output image]">
            <a:extLst>
              <a:ext uri="{FF2B5EF4-FFF2-40B4-BE49-F238E27FC236}">
                <a16:creationId xmlns:a16="http://schemas.microsoft.com/office/drawing/2014/main" id="{A0D76F96-E3CA-4C9E-8005-CDD32D56C5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965" y="2801922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8A97A469-31F9-4FE5-977F-C86B8FAD0868}"/>
              </a:ext>
            </a:extLst>
          </p:cNvPr>
          <p:cNvSpPr txBox="1"/>
          <p:nvPr/>
        </p:nvSpPr>
        <p:spPr>
          <a:xfrm>
            <a:off x="2292612" y="2142705"/>
            <a:ext cx="267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Test de motricité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75A1041-18EF-445C-89C9-E18C7C3A730A}"/>
              </a:ext>
            </a:extLst>
          </p:cNvPr>
          <p:cNvSpPr txBox="1"/>
          <p:nvPr/>
        </p:nvSpPr>
        <p:spPr>
          <a:xfrm>
            <a:off x="7005606" y="2136458"/>
            <a:ext cx="316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Compétition de Sumo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05C8592-FB1D-4368-A3E1-CF36824918F7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3945F24-A0E4-4BAF-9351-E785DD037E6D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738B9C8-4BAB-4B8D-B8F0-846D8FA0835D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764B823-72CA-4E79-BD63-A91A65A575A5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E9989E2-1FEF-4370-B34B-D062F3D6493F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278BF93-3186-41B5-9E7A-5C71F07F4C2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275F62B-1CD0-4123-8B71-0D007017F441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C4B25D-38EE-4662-84E7-6C8C37CA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92776"/>
      </p:ext>
    </p:extLst>
  </p:cSld>
  <p:clrMapOvr>
    <a:masterClrMapping/>
  </p:clrMapOvr>
</p:sld>
</file>

<file path=ppt/theme/theme1.xml><?xml version="1.0" encoding="utf-8"?>
<a:theme xmlns:a="http://schemas.openxmlformats.org/drawingml/2006/main" name="Métropolitain">
  <a:themeElements>
    <a:clrScheme name="Métropolitai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TM03457491[[fn=Métropolitain]]</Template>
  <TotalTime>1120</TotalTime>
  <Words>348</Words>
  <Application>Microsoft Office PowerPoint</Application>
  <PresentationFormat>Grand écran</PresentationFormat>
  <Paragraphs>215</Paragraphs>
  <Slides>17</Slides>
  <Notes>2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2" baseType="lpstr">
      <vt:lpstr>Arial</vt:lpstr>
      <vt:lpstr>Calibri</vt:lpstr>
      <vt:lpstr>Calibri Light</vt:lpstr>
      <vt:lpstr>Lucida Sans</vt:lpstr>
      <vt:lpstr>Métropolitain</vt:lpstr>
      <vt:lpstr>Continuous Adaptation via Meta-Learning in Nonstationary and Competitive Environments ICLR 2018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Simon Lecoq</dc:creator>
  <cp:lastModifiedBy>Simon Lecoq</cp:lastModifiedBy>
  <cp:revision>49</cp:revision>
  <dcterms:created xsi:type="dcterms:W3CDTF">2018-10-14T14:02:01Z</dcterms:created>
  <dcterms:modified xsi:type="dcterms:W3CDTF">2018-10-15T20:14:56Z</dcterms:modified>
</cp:coreProperties>
</file>